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sldIdLst>
    <p:sldId id="1369" r:id="rId2"/>
    <p:sldId id="1366" r:id="rId3"/>
    <p:sldId id="1367" r:id="rId4"/>
    <p:sldId id="1370" r:id="rId5"/>
    <p:sldId id="1371" r:id="rId6"/>
    <p:sldId id="1365" r:id="rId7"/>
    <p:sldId id="1374" r:id="rId8"/>
    <p:sldId id="1372" r:id="rId9"/>
    <p:sldId id="1373" r:id="rId10"/>
    <p:sldId id="1375" r:id="rId11"/>
    <p:sldId id="1376" r:id="rId12"/>
    <p:sldId id="1377" r:id="rId13"/>
    <p:sldId id="1378" r:id="rId14"/>
    <p:sldId id="1379" r:id="rId15"/>
    <p:sldId id="1380" r:id="rId16"/>
    <p:sldId id="138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6327"/>
  </p:normalViewPr>
  <p:slideViewPr>
    <p:cSldViewPr snapToGrid="0">
      <p:cViewPr>
        <p:scale>
          <a:sx n="87" d="100"/>
          <a:sy n="87" d="100"/>
        </p:scale>
        <p:origin x="205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7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8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64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284912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1712024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648542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23570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44986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3715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6976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2676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757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67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5097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32495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57091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535773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50873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59504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2682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18885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114827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644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4026995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8553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259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574584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09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98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68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2549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72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7867" y="44450"/>
            <a:ext cx="11904133" cy="8636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4180786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pic>
        <p:nvPicPr>
          <p:cNvPr id="6" name="Bild 5" descr="SCAHT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459" y="6396247"/>
            <a:ext cx="1502200" cy="360000"/>
          </a:xfrm>
          <a:prstGeom prst="rect">
            <a:avLst/>
          </a:prstGeom>
        </p:spPr>
      </p:pic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8048" y="639368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SCAHT Retreat 2017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128048" y="71682"/>
            <a:ext cx="12000000" cy="1440000"/>
          </a:xfrm>
          <a:noFill/>
        </p:spPr>
        <p:txBody>
          <a:bodyPr>
            <a:normAutofit/>
          </a:bodyPr>
          <a:lstStyle>
            <a:lvl1pPr>
              <a:defRPr sz="3200">
                <a:solidFill>
                  <a:srgbClr val="1F497D"/>
                </a:solidFill>
                <a:latin typeface="Helvetica"/>
                <a:cs typeface="Helvetica"/>
              </a:defRPr>
            </a:lvl1pPr>
          </a:lstStyle>
          <a:p>
            <a:r>
              <a:rPr lang="de-CH" dirty="0"/>
              <a:t>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097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813680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27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66018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45549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288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8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2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2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EE139EC-F6A7-2407-2F5A-485BA3A3053B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1" y="0"/>
            <a:ext cx="2256367" cy="6102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0962-68B2-26B6-1CB8-65094424B298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2256368" y="0"/>
            <a:ext cx="9935633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8836EAC-8D2B-242B-8D60-B81B8F8C1C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3" cstate="print"/>
          <a:srcRect l="1732" t="60855" r="46706"/>
          <a:stretch>
            <a:fillRect/>
          </a:stretch>
        </p:blipFill>
        <p:spPr bwMode="auto">
          <a:xfrm>
            <a:off x="-12700" y="6092826"/>
            <a:ext cx="2269067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5984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674" r:id="rId39"/>
    <p:sldLayoutId id="2147483675" r:id="rId40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4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4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hep.21510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6319-8608-CF06-5B67-7AE61F2A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 err="1"/>
              <a:t>Practicals</a:t>
            </a:r>
            <a:r>
              <a:rPr lang="en-GB" sz="5400" dirty="0"/>
              <a:t> multiblock analyses</a:t>
            </a:r>
          </a:p>
        </p:txBody>
      </p:sp>
    </p:spTree>
    <p:extLst>
      <p:ext uri="{BB962C8B-B14F-4D97-AF65-F5344CB8AC3E}">
        <p14:creationId xmlns:p14="http://schemas.microsoft.com/office/powerpoint/2010/main" val="970903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1D59-6ED7-BCB0-6E90-F0E27BA0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MBPLS-DA </a:t>
            </a:r>
            <a:r>
              <a:rPr lang="en-GB" dirty="0" err="1"/>
              <a:t>mixOmics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75232-DED8-742B-FC81-86AF56674D84}"/>
              </a:ext>
            </a:extLst>
          </p:cNvPr>
          <p:cNvSpPr txBox="1"/>
          <p:nvPr/>
        </p:nvSpPr>
        <p:spPr>
          <a:xfrm>
            <a:off x="838199" y="960690"/>
            <a:ext cx="10515599" cy="6293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  <a:buSzPct val="70000"/>
              <a:defRPr/>
            </a:pPr>
            <a:r>
              <a:rPr kumimoji="0" lang="en-GB" sz="1700" b="1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Purpose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:</a:t>
            </a:r>
            <a:b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</a:br>
            <a:r>
              <a:rPr lang="en-GB" sz="1600" dirty="0"/>
              <a:t>Reduce the dimensionality of multi-block, high-dimensional omics data while simultaneously </a:t>
            </a:r>
            <a:r>
              <a:rPr lang="en-GB" sz="1600" dirty="0" err="1"/>
              <a:t>modeling</a:t>
            </a:r>
            <a:r>
              <a:rPr lang="en-GB" sz="1600" dirty="0"/>
              <a:t> the relationship with a categorical outcome (e.g., disease status, genotype) preserving covariance between blocks.</a:t>
            </a:r>
          </a:p>
          <a:p>
            <a:pPr>
              <a:spcBef>
                <a:spcPts val="600"/>
              </a:spcBef>
            </a:pPr>
            <a:r>
              <a:rPr lang="en-GB" sz="1700" b="1" dirty="0">
                <a:solidFill>
                  <a:srgbClr val="1E2232"/>
                </a:solidFill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How it works:</a:t>
            </a:r>
            <a:br>
              <a:rPr lang="en-GB" sz="1700" b="1" dirty="0">
                <a:solidFill>
                  <a:srgbClr val="1E2232"/>
                </a:solidFill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</a:br>
            <a:r>
              <a:rPr lang="en-GB" sz="1600" dirty="0"/>
              <a:t>MBPLS-DA constructs latent variables (LVs), which are linear combinations of variables in each block.</a:t>
            </a:r>
          </a:p>
          <a:p>
            <a:r>
              <a:rPr lang="en-GB" sz="1600" dirty="0"/>
              <a:t>LVs are extracted sequentially: Each LV captures the maximal covariance with </a:t>
            </a:r>
            <a:r>
              <a:rPr lang="en-GB" dirty="0"/>
              <a:t>Y</a:t>
            </a:r>
            <a:r>
              <a:rPr lang="en-GB" sz="1600" dirty="0"/>
              <a:t> and across connected blocks. Blocks can be fully connected (</a:t>
            </a:r>
            <a:r>
              <a:rPr lang="en-GB" dirty="0"/>
              <a:t>design = "full"</a:t>
            </a:r>
            <a:r>
              <a:rPr lang="en-GB" sz="1600" dirty="0"/>
              <a:t>) or selectively connected.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Key properties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:</a:t>
            </a:r>
          </a:p>
          <a:p>
            <a:pPr marL="358775" marR="0" lvl="1" indent="-358775" algn="l" defTabSz="914400" rtl="0" eaLnBrk="1" fontAlgn="auto" latinLnBrk="0" hangingPunct="1"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Supervised: Components maximize discrimination between predefined classes in Y.</a:t>
            </a:r>
          </a:p>
          <a:p>
            <a:pPr marL="358775" marR="0" lvl="1" indent="-358775" algn="l" defTabSz="914400" rtl="0" eaLnBrk="1" fontAlgn="auto" latinLnBrk="0" hangingPunct="1"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Multiblock: Integrates information across multiple omics datasets,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modeling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 both within-block variance and between-block covariance.</a:t>
            </a:r>
          </a:p>
          <a:p>
            <a:pPr marL="358775" marR="0" lvl="1" indent="-358775" algn="l" defTabSz="914400" rtl="0" eaLnBrk="1" fontAlgn="auto" latinLnBrk="0" hangingPunct="1"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Latent variables are orthogonal within each block (depending on algorithm settings) and ordered by explained variance in relation to class separation.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Why use MBPLS-DA in omics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:</a:t>
            </a:r>
          </a:p>
          <a:p>
            <a:pPr marL="358775" lvl="1" indent="-358775">
              <a:buSzPct val="70000"/>
              <a:buBlip>
                <a:blip r:embed="rId2"/>
              </a:buBlip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Identify components that discriminate classes: Extracts latent variables that optimally separate experimental conditions, disease states, or genotypes.</a:t>
            </a:r>
          </a:p>
          <a:p>
            <a:pPr marL="358775" lvl="1" indent="-358775">
              <a:buSzPct val="70000"/>
              <a:buBlip>
                <a:blip r:embed="rId2"/>
              </a:buBlip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Visualize class separation in multiblock space: score plots show how well classes are separated in the reduced space (supervised).</a:t>
            </a:r>
          </a:p>
          <a:p>
            <a:pPr marL="358775" lvl="1" indent="-358775">
              <a:buSzPct val="70000"/>
              <a:buBlip>
                <a:blip r:embed="rId2"/>
              </a:buBlip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Identify variables contributing most to discrimination: Variable loadings per block highlight biomarkers or key features driving separation between classes.</a:t>
            </a:r>
          </a:p>
          <a:p>
            <a:pPr marL="358775" lvl="1" indent="-358775">
              <a:buSzPct val="70000"/>
              <a:buBlip>
                <a:blip r:embed="rId2"/>
              </a:buBlip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Integrate multiple omics layers: </a:t>
            </a:r>
            <a:r>
              <a:rPr lang="en-GB" sz="1600" dirty="0"/>
              <a:t>Captures correlated features across blocks that jointly explain class variation.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E2232"/>
              </a:solidFill>
              <a:effectLst/>
              <a:uLnTx/>
              <a:uFillTx/>
              <a:latin typeface="Corbel" panose="020B0503020204020204"/>
              <a:ea typeface="Tahoma" panose="020B0604030504040204" pitchFamily="34" charset="0"/>
              <a:cs typeface="Gill Sans Light" panose="020B0302020104020203" pitchFamily="34" charset="-79"/>
            </a:endParaRPr>
          </a:p>
          <a:p>
            <a:pPr marL="358775" lvl="1" indent="-358775">
              <a:lnSpc>
                <a:spcPct val="120000"/>
              </a:lnSpc>
              <a:spcBef>
                <a:spcPts val="1000"/>
              </a:spcBef>
              <a:buSzPct val="70000"/>
              <a:buBlip>
                <a:blip r:embed="rId2"/>
              </a:buBlip>
              <a:defRPr/>
            </a:pPr>
            <a:endParaRPr kumimoji="0" lang="en-GB" sz="1700" b="0" i="1" u="none" strike="noStrike" kern="1200" cap="none" spc="0" normalizeH="0" baseline="0" noProof="0" dirty="0">
              <a:ln>
                <a:noFill/>
              </a:ln>
              <a:solidFill>
                <a:srgbClr val="1E2232"/>
              </a:solidFill>
              <a:effectLst/>
              <a:uLnTx/>
              <a:uFillTx/>
              <a:latin typeface="Corbel" panose="020B0503020204020204"/>
              <a:ea typeface="Tahoma" panose="020B0604030504040204" pitchFamily="34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9475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54841-FF63-0377-7A56-32D5B86FB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1C3E0-C17F-15BF-A48D-F1E5A6FC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Discriminant analysis </a:t>
            </a:r>
            <a:r>
              <a:rPr lang="en-GB" dirty="0" err="1"/>
              <a:t>wt</a:t>
            </a:r>
            <a:r>
              <a:rPr lang="en-GB" dirty="0"/>
              <a:t> vs </a:t>
            </a:r>
            <a:r>
              <a:rPr lang="en-GB" dirty="0" err="1"/>
              <a:t>ppar</a:t>
            </a:r>
            <a:r>
              <a:rPr lang="en-GB" dirty="0"/>
              <a:t> - </a:t>
            </a:r>
            <a:r>
              <a:rPr lang="en-GB" dirty="0" err="1"/>
              <a:t>consensusOPLS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0FD50-5E13-150B-C5B7-9D2487E75DE3}"/>
              </a:ext>
            </a:extLst>
          </p:cNvPr>
          <p:cNvSpPr txBox="1"/>
          <p:nvPr/>
        </p:nvSpPr>
        <p:spPr>
          <a:xfrm>
            <a:off x="308415" y="947431"/>
            <a:ext cx="968692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Goals</a:t>
            </a:r>
          </a:p>
          <a:p>
            <a:r>
              <a:rPr lang="en-GB" dirty="0"/>
              <a:t>Discriminate between </a:t>
            </a:r>
            <a:r>
              <a:rPr lang="en-GB" b="1" dirty="0"/>
              <a:t>WT</a:t>
            </a:r>
            <a:r>
              <a:rPr lang="en-GB" dirty="0"/>
              <a:t> and </a:t>
            </a:r>
            <a:r>
              <a:rPr lang="en-GB" b="1" dirty="0"/>
              <a:t>PPAR</a:t>
            </a:r>
            <a:r>
              <a:rPr lang="en-GB" dirty="0"/>
              <a:t> samples using integrated </a:t>
            </a:r>
            <a:r>
              <a:rPr lang="en-GB" b="1" dirty="0"/>
              <a:t>lipid and gene</a:t>
            </a:r>
            <a:r>
              <a:rPr lang="en-GB" dirty="0"/>
              <a:t> data.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Tasks</a:t>
            </a:r>
          </a:p>
          <a:p>
            <a:pPr>
              <a:spcBef>
                <a:spcPts val="600"/>
              </a:spcBef>
            </a:pPr>
            <a:r>
              <a:rPr lang="en-GB" b="1" dirty="0"/>
              <a:t>1. Data Preparation</a:t>
            </a:r>
          </a:p>
          <a:p>
            <a:r>
              <a:rPr lang="en-GB" dirty="0"/>
              <a:t>Organize lipid and gene datasets as a list of </a:t>
            </a:r>
            <a:r>
              <a:rPr lang="en-GB" dirty="0" err="1"/>
              <a:t>dataframes</a:t>
            </a:r>
            <a:r>
              <a:rPr lang="en-GB" dirty="0"/>
              <a:t> (one per block).</a:t>
            </a:r>
          </a:p>
          <a:p>
            <a:r>
              <a:rPr lang="en-GB" dirty="0"/>
              <a:t>Encode the outcome variable (genotype) </a:t>
            </a:r>
          </a:p>
          <a:p>
            <a:pPr>
              <a:spcBef>
                <a:spcPts val="600"/>
              </a:spcBef>
            </a:pPr>
            <a:r>
              <a:rPr lang="en-GB" b="1" dirty="0"/>
              <a:t>2. Consensus OPLS Analysis</a:t>
            </a:r>
          </a:p>
          <a:p>
            <a:r>
              <a:rPr lang="en-GB" dirty="0"/>
              <a:t>Fit the Consensus OPLS model.</a:t>
            </a:r>
          </a:p>
          <a:p>
            <a:pPr>
              <a:spcBef>
                <a:spcPts val="600"/>
              </a:spcBef>
            </a:pPr>
            <a:r>
              <a:rPr lang="en-GB" b="1" dirty="0"/>
              <a:t>3. Model Significance</a:t>
            </a:r>
          </a:p>
          <a:p>
            <a:r>
              <a:rPr lang="en-GB" dirty="0"/>
              <a:t>Assess statistical significance using permutation tests and visualize plotting</a:t>
            </a:r>
          </a:p>
          <a:p>
            <a:r>
              <a:rPr lang="en-GB" dirty="0"/>
              <a:t>Q², </a:t>
            </a:r>
            <a:r>
              <a:rPr lang="fr-CH" dirty="0"/>
              <a:t>d</a:t>
            </a:r>
            <a:r>
              <a:rPr lang="en-GB" dirty="0"/>
              <a:t>Q², and R²Y values from permuted models.</a:t>
            </a:r>
          </a:p>
          <a:p>
            <a:pPr>
              <a:spcBef>
                <a:spcPts val="600"/>
              </a:spcBef>
            </a:pPr>
            <a:r>
              <a:rPr lang="en-GB" b="1" dirty="0"/>
              <a:t>4. Block Contributions</a:t>
            </a:r>
          </a:p>
          <a:p>
            <a:r>
              <a:rPr lang="en-GB" dirty="0"/>
              <a:t>Plot block contributions as a bar plot to see which omics layer drives genotype discrimination.</a:t>
            </a:r>
          </a:p>
          <a:p>
            <a:pPr>
              <a:spcBef>
                <a:spcPts val="600"/>
              </a:spcBef>
            </a:pPr>
            <a:r>
              <a:rPr lang="en-GB" b="1" dirty="0"/>
              <a:t>5. Sample Space Visualization</a:t>
            </a:r>
          </a:p>
          <a:p>
            <a:r>
              <a:rPr lang="en-GB" dirty="0"/>
              <a:t>Plot scores to visualize sample distribution in the space of predictive and orthogonal latent variables.</a:t>
            </a:r>
          </a:p>
          <a:p>
            <a:pPr>
              <a:spcBef>
                <a:spcPts val="600"/>
              </a:spcBef>
            </a:pPr>
            <a:r>
              <a:rPr lang="en-GB" b="1" dirty="0"/>
              <a:t>6. Variable Contributions</a:t>
            </a:r>
          </a:p>
          <a:p>
            <a:r>
              <a:rPr lang="en-GB" dirty="0"/>
              <a:t>Identify discriminant genes and lipids contributing to genotype separation plotting</a:t>
            </a:r>
          </a:p>
          <a:p>
            <a:r>
              <a:rPr lang="en-GB" dirty="0"/>
              <a:t>loadings and VIP.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0525B-9181-FFCA-BB6C-6C1DD2E7DF97}"/>
              </a:ext>
            </a:extLst>
          </p:cNvPr>
          <p:cNvSpPr txBox="1"/>
          <p:nvPr/>
        </p:nvSpPr>
        <p:spPr>
          <a:xfrm>
            <a:off x="7605402" y="1574566"/>
            <a:ext cx="4298731" cy="194095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ConsensusOPLS(data =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COPLS_data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Y = genotype,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maxPcomp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maxOcomp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modelType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"da",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cvType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nfold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nfold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nperm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100,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     verbose = 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49BBB-A963-4AE7-B653-7AFC421E027C}"/>
              </a:ext>
            </a:extLst>
          </p:cNvPr>
          <p:cNvSpPr txBox="1"/>
          <p:nvPr/>
        </p:nvSpPr>
        <p:spPr>
          <a:xfrm>
            <a:off x="9916261" y="5484451"/>
            <a:ext cx="1987872" cy="30646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plotScores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166B4-1672-C956-339A-E02236BA23DC}"/>
              </a:ext>
            </a:extLst>
          </p:cNvPr>
          <p:cNvSpPr txBox="1"/>
          <p:nvPr/>
        </p:nvSpPr>
        <p:spPr>
          <a:xfrm>
            <a:off x="9408930" y="4840948"/>
            <a:ext cx="2495203" cy="30646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plotContribution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A22DF-BA6E-B860-DD87-F4FD9E65F67E}"/>
              </a:ext>
            </a:extLst>
          </p:cNvPr>
          <p:cNvSpPr txBox="1"/>
          <p:nvPr/>
        </p:nvSpPr>
        <p:spPr>
          <a:xfrm>
            <a:off x="10064586" y="3820691"/>
            <a:ext cx="1839547" cy="71508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plotQ2(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plotDQ2(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plotR2(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86577F-A5AC-2A0C-5D0D-86CF7AFAAA84}"/>
              </a:ext>
            </a:extLst>
          </p:cNvPr>
          <p:cNvSpPr txBox="1"/>
          <p:nvPr/>
        </p:nvSpPr>
        <p:spPr>
          <a:xfrm>
            <a:off x="9839027" y="6290727"/>
            <a:ext cx="2065106" cy="30646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COPLS_res$optimal$VIP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AFF153-B20F-CFDE-5C0D-03AC3895544D}"/>
              </a:ext>
            </a:extLst>
          </p:cNvPr>
          <p:cNvSpPr txBox="1"/>
          <p:nvPr/>
        </p:nvSpPr>
        <p:spPr>
          <a:xfrm>
            <a:off x="9754767" y="5887589"/>
            <a:ext cx="2156038" cy="30646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plotLoadings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4356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A66E-0B1A-676E-6A45-995C91B3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Discriminant analysis </a:t>
            </a:r>
            <a:r>
              <a:rPr lang="en-GB" dirty="0" err="1"/>
              <a:t>wt</a:t>
            </a:r>
            <a:r>
              <a:rPr lang="en-GB" dirty="0"/>
              <a:t> vs </a:t>
            </a:r>
            <a:r>
              <a:rPr lang="en-GB" dirty="0" err="1"/>
              <a:t>ppar</a:t>
            </a:r>
            <a:r>
              <a:rPr lang="en-GB" dirty="0"/>
              <a:t> - </a:t>
            </a:r>
            <a:r>
              <a:rPr lang="en-GB" dirty="0" err="1"/>
              <a:t>consensusOPLS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A8F1D-D857-7590-FB8D-3DBA6F41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687" y="2325748"/>
            <a:ext cx="3074827" cy="3483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1143C-A626-7833-A326-0D20D451E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525" y="2325748"/>
            <a:ext cx="3074827" cy="3483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D5F7D-189B-EE89-6AE6-6907A1309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363" y="1135809"/>
            <a:ext cx="2525437" cy="2861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859A62-417B-DBAC-E6A6-F16391AFB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364" y="3996905"/>
            <a:ext cx="2525436" cy="28610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1C7C4-4D4C-53F4-EDC2-032219419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38" y="1808966"/>
            <a:ext cx="1337070" cy="15147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F65A9-91B0-6872-C2F3-1F91A9F28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38" y="3429000"/>
            <a:ext cx="1337070" cy="1514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05F2B7-7CEE-5323-9662-CA43BDB66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8" y="5049034"/>
            <a:ext cx="1337070" cy="15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6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7FDDB-10C6-65E4-01BA-BBD4CCA16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434AF-A7A7-1562-0093-71AAF91A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with </a:t>
            </a:r>
            <a:r>
              <a:rPr lang="en-GB" dirty="0" err="1"/>
              <a:t>consensusOPLS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0EAEA-7E69-4EC5-5DA7-AE7A011903E0}"/>
              </a:ext>
            </a:extLst>
          </p:cNvPr>
          <p:cNvSpPr txBox="1"/>
          <p:nvPr/>
        </p:nvSpPr>
        <p:spPr>
          <a:xfrm>
            <a:off x="308415" y="947431"/>
            <a:ext cx="910051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Goals</a:t>
            </a:r>
          </a:p>
          <a:p>
            <a:r>
              <a:rPr lang="en-GB" dirty="0"/>
              <a:t>Train a Consensus OPLS-DA model to discriminate between WT and PPAR samples using a training set and evaluate its performance on an independent test set.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Tasks</a:t>
            </a:r>
          </a:p>
          <a:p>
            <a:r>
              <a:rPr lang="en-GB" b="1" dirty="0"/>
              <a:t>1. Data Splitting</a:t>
            </a:r>
          </a:p>
          <a:p>
            <a:r>
              <a:rPr lang="en-GB" dirty="0"/>
              <a:t>Select 30 samples for training and 10 samples for testing.</a:t>
            </a:r>
          </a:p>
          <a:p>
            <a:r>
              <a:rPr lang="en-GB" dirty="0"/>
              <a:t>Organize lipid and gene datasets as lists of matrices for training and testing.</a:t>
            </a:r>
          </a:p>
          <a:p>
            <a:r>
              <a:rPr lang="en-GB" dirty="0"/>
              <a:t>Scale each block separately for training and test sets.</a:t>
            </a:r>
          </a:p>
          <a:p>
            <a:r>
              <a:rPr lang="en-GB" dirty="0"/>
              <a:t>Define the outcome variable (genotype) for the training set.</a:t>
            </a:r>
          </a:p>
          <a:p>
            <a:pPr>
              <a:spcBef>
                <a:spcPts val="600"/>
              </a:spcBef>
            </a:pPr>
            <a:r>
              <a:rPr lang="en-GB" b="1" dirty="0"/>
              <a:t>2. Consensus OPLS Analysis</a:t>
            </a:r>
          </a:p>
          <a:p>
            <a:r>
              <a:rPr lang="en-GB" dirty="0"/>
              <a:t>Fit the Consensus OPLS model on the training set.</a:t>
            </a:r>
          </a:p>
          <a:p>
            <a:pPr>
              <a:spcBef>
                <a:spcPts val="600"/>
              </a:spcBef>
            </a:pPr>
            <a:r>
              <a:rPr lang="en-GB" b="1" dirty="0"/>
              <a:t>3. Model Evaluation</a:t>
            </a:r>
          </a:p>
          <a:p>
            <a:r>
              <a:rPr lang="en-GB" dirty="0"/>
              <a:t>Assess statistical significance using permutation tests and visualize plotting</a:t>
            </a:r>
          </a:p>
          <a:p>
            <a:r>
              <a:rPr lang="en-GB" dirty="0"/>
              <a:t>Q², </a:t>
            </a:r>
            <a:r>
              <a:rPr lang="fr-CH" dirty="0"/>
              <a:t>d</a:t>
            </a:r>
            <a:r>
              <a:rPr lang="en-GB" dirty="0"/>
              <a:t>Q², and R²Y values from permuted models. Observe block contributions, scores and loadings.</a:t>
            </a:r>
          </a:p>
          <a:p>
            <a:pPr>
              <a:spcBef>
                <a:spcPts val="600"/>
              </a:spcBef>
            </a:pPr>
            <a:r>
              <a:rPr lang="en-GB" b="1" dirty="0"/>
              <a:t>4. External Validation on Test Set</a:t>
            </a:r>
          </a:p>
          <a:p>
            <a:r>
              <a:rPr lang="en-GB" dirty="0"/>
              <a:t>Predict class labels for the independent test samples using predict().</a:t>
            </a:r>
          </a:p>
          <a:p>
            <a:r>
              <a:rPr lang="en-GB" dirty="0"/>
              <a:t>Compare predicted classes and predicted Y values against the true genotypes.</a:t>
            </a:r>
          </a:p>
          <a:p>
            <a:r>
              <a:rPr lang="en-GB" dirty="0"/>
              <a:t>Summarize in a table for accuracy evaluation.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14F832-5F8D-88D7-8883-DD4BFDC86778}"/>
              </a:ext>
            </a:extLst>
          </p:cNvPr>
          <p:cNvSpPr txBox="1"/>
          <p:nvPr/>
        </p:nvSpPr>
        <p:spPr>
          <a:xfrm>
            <a:off x="7605402" y="1632987"/>
            <a:ext cx="4298731" cy="194095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ConsensusOPLS(data =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COPLS_data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Y = genotype,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maxPcomp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maxOcomp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modelType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"da",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cvType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nfold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nfold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nperm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100,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     verbose = 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D88BD-D84A-7F7C-C194-B92BB3FB78FB}"/>
              </a:ext>
            </a:extLst>
          </p:cNvPr>
          <p:cNvSpPr txBox="1"/>
          <p:nvPr/>
        </p:nvSpPr>
        <p:spPr>
          <a:xfrm>
            <a:off x="9916261" y="4885513"/>
            <a:ext cx="1987872" cy="30646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plotScores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AC700-828F-BE39-FBE6-0F801ED172E5}"/>
              </a:ext>
            </a:extLst>
          </p:cNvPr>
          <p:cNvSpPr txBox="1"/>
          <p:nvPr/>
        </p:nvSpPr>
        <p:spPr>
          <a:xfrm>
            <a:off x="9408930" y="4482375"/>
            <a:ext cx="2495203" cy="30646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plotContribution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E957D-B5C3-9DA7-BF93-A1484C5D6F61}"/>
              </a:ext>
            </a:extLst>
          </p:cNvPr>
          <p:cNvSpPr txBox="1"/>
          <p:nvPr/>
        </p:nvSpPr>
        <p:spPr>
          <a:xfrm>
            <a:off x="10071258" y="3670615"/>
            <a:ext cx="1839547" cy="71508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plotQ2(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plotDQ2(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plotR2(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E7B6D-C401-D2E9-0B63-22D97B17E92F}"/>
              </a:ext>
            </a:extLst>
          </p:cNvPr>
          <p:cNvSpPr txBox="1"/>
          <p:nvPr/>
        </p:nvSpPr>
        <p:spPr>
          <a:xfrm>
            <a:off x="9845699" y="5691789"/>
            <a:ext cx="2065106" cy="30646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COPLS_res$optimal$VIP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88AD6F-8451-DE9B-2383-662AF8C548F5}"/>
              </a:ext>
            </a:extLst>
          </p:cNvPr>
          <p:cNvSpPr txBox="1"/>
          <p:nvPr/>
        </p:nvSpPr>
        <p:spPr>
          <a:xfrm>
            <a:off x="9754767" y="5288651"/>
            <a:ext cx="2156038" cy="30646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plotLoadings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549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91BB6-A849-4295-B84B-0895A6AB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D4A059-89FA-45FB-68EB-9AE86EAB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with </a:t>
            </a:r>
            <a:r>
              <a:rPr lang="en-GB" dirty="0" err="1"/>
              <a:t>consensusOPLS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5149B-4696-39EA-F996-19192120E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281" y="3464133"/>
            <a:ext cx="2995704" cy="3393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6C278-9BA8-A51E-0D5B-D67688638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80" y="447852"/>
            <a:ext cx="2995704" cy="3393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55351-4E48-415E-8AAD-DC30D0799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685" y="2323325"/>
            <a:ext cx="2680519" cy="3036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68DE0-64CF-C085-E10B-9DA403BA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17" y="4842460"/>
            <a:ext cx="1766669" cy="2001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E4C3E-9E64-FC71-E846-D887E0C3B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16" y="2840981"/>
            <a:ext cx="1766669" cy="2001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34DE3B-1219-F305-951E-FE78C6D01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16" y="839502"/>
            <a:ext cx="1766669" cy="20014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8BA59-40A6-8E12-A8C0-FFBC935B0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2198" y="1344019"/>
            <a:ext cx="4409349" cy="499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54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FCCA6-EBAC-E084-ECFC-C6A016872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58A059-1D30-0A52-7924-F576F389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with </a:t>
            </a:r>
            <a:r>
              <a:rPr lang="en-GB" dirty="0" err="1"/>
              <a:t>consensusOPLS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90FE2F-C49E-5849-6D97-0598DA98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33626"/>
              </p:ext>
            </p:extLst>
          </p:nvPr>
        </p:nvGraphicFramePr>
        <p:xfrm>
          <a:off x="674738" y="915085"/>
          <a:ext cx="10842523" cy="3877456"/>
        </p:xfrm>
        <a:graphic>
          <a:graphicData uri="http://schemas.openxmlformats.org/drawingml/2006/table">
            <a:tbl>
              <a:tblPr/>
              <a:tblGrid>
                <a:gridCol w="1419225">
                  <a:extLst>
                    <a:ext uri="{9D8B030D-6E8A-4147-A177-3AD203B41FA5}">
                      <a16:colId xmlns:a16="http://schemas.microsoft.com/office/drawing/2014/main" val="2462597069"/>
                    </a:ext>
                  </a:extLst>
                </a:gridCol>
                <a:gridCol w="657896">
                  <a:extLst>
                    <a:ext uri="{9D8B030D-6E8A-4147-A177-3AD203B41FA5}">
                      <a16:colId xmlns:a16="http://schemas.microsoft.com/office/drawing/2014/main" val="488890170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4085722648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943338864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18516039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124358899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652145257"/>
                    </a:ext>
                  </a:extLst>
                </a:gridCol>
                <a:gridCol w="1669277">
                  <a:extLst>
                    <a:ext uri="{9D8B030D-6E8A-4147-A177-3AD203B41FA5}">
                      <a16:colId xmlns:a16="http://schemas.microsoft.com/office/drawing/2014/main" val="862331801"/>
                    </a:ext>
                  </a:extLst>
                </a:gridCol>
              </a:tblGrid>
              <a:tr h="86512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H" sz="1700" dirty="0">
                          <a:effectLst/>
                        </a:rPr>
                        <a:t> </a:t>
                      </a:r>
                    </a:p>
                    <a:p>
                      <a:pPr algn="l">
                        <a:buNone/>
                      </a:pPr>
                      <a:r>
                        <a:rPr lang="en-CH" sz="1700" b="0" dirty="0">
                          <a:effectLst/>
                        </a:rPr>
                        <a:t> </a:t>
                      </a:r>
                    </a:p>
                  </a:txBody>
                  <a:tcPr marL="55104" marR="55104" marT="44083" marB="275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 dirty="0">
                          <a:effectLst/>
                        </a:rPr>
                        <a:t>class</a:t>
                      </a:r>
                    </a:p>
                    <a:p>
                      <a:pPr algn="l">
                        <a:buNone/>
                      </a:pPr>
                      <a:r>
                        <a:rPr lang="en-GB" sz="1700" b="0" dirty="0">
                          <a:effectLst/>
                        </a:rPr>
                        <a:t>&lt;chr&gt;</a:t>
                      </a:r>
                    </a:p>
                  </a:txBody>
                  <a:tcPr marL="55104" marR="55104" marT="44083" marB="275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700">
                          <a:effectLst/>
                        </a:rPr>
                        <a:t>margin</a:t>
                      </a:r>
                    </a:p>
                    <a:p>
                      <a:pPr algn="r">
                        <a:buNone/>
                      </a:pPr>
                      <a:r>
                        <a:rPr lang="en-GB" sz="1700" b="0">
                          <a:effectLst/>
                        </a:rPr>
                        <a:t>&lt;dbl&gt;</a:t>
                      </a:r>
                    </a:p>
                  </a:txBody>
                  <a:tcPr marL="55104" marR="55104" marT="44083" marB="275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700">
                          <a:effectLst/>
                        </a:rPr>
                        <a:t>softmax.ppar</a:t>
                      </a:r>
                    </a:p>
                    <a:p>
                      <a:pPr algn="r">
                        <a:buNone/>
                      </a:pPr>
                      <a:r>
                        <a:rPr lang="en-GB" sz="1700" b="0">
                          <a:effectLst/>
                        </a:rPr>
                        <a:t>&lt;dbl&gt;</a:t>
                      </a:r>
                    </a:p>
                  </a:txBody>
                  <a:tcPr marL="55104" marR="55104" marT="44083" marB="275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700">
                          <a:effectLst/>
                        </a:rPr>
                        <a:t>softmax.wt</a:t>
                      </a:r>
                    </a:p>
                    <a:p>
                      <a:pPr algn="r">
                        <a:buNone/>
                      </a:pPr>
                      <a:r>
                        <a:rPr lang="en-GB" sz="1700" b="0">
                          <a:effectLst/>
                        </a:rPr>
                        <a:t>&lt;dbl&gt;</a:t>
                      </a:r>
                    </a:p>
                  </a:txBody>
                  <a:tcPr marL="55104" marR="55104" marT="44083" marB="275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700">
                          <a:effectLst/>
                        </a:rPr>
                        <a:t>Y.pred.ppar</a:t>
                      </a:r>
                    </a:p>
                    <a:p>
                      <a:pPr algn="r">
                        <a:buNone/>
                      </a:pPr>
                      <a:r>
                        <a:rPr lang="en-GB" sz="1700" b="0">
                          <a:effectLst/>
                        </a:rPr>
                        <a:t>&lt;dbl&gt;</a:t>
                      </a:r>
                    </a:p>
                  </a:txBody>
                  <a:tcPr marL="55104" marR="55104" marT="44083" marB="275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700">
                          <a:effectLst/>
                        </a:rPr>
                        <a:t>Y.pred.wt</a:t>
                      </a:r>
                    </a:p>
                    <a:p>
                      <a:pPr algn="r">
                        <a:buNone/>
                      </a:pPr>
                      <a:r>
                        <a:rPr lang="en-GB" sz="1700" b="0">
                          <a:effectLst/>
                        </a:rPr>
                        <a:t>&lt;dbl&gt;</a:t>
                      </a:r>
                    </a:p>
                  </a:txBody>
                  <a:tcPr marL="55104" marR="55104" marT="44083" marB="275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True.genotype</a:t>
                      </a:r>
                    </a:p>
                    <a:p>
                      <a:pPr algn="l">
                        <a:buNone/>
                      </a:pPr>
                      <a:r>
                        <a:rPr lang="en-GB" sz="1700" b="0">
                          <a:effectLst/>
                        </a:rPr>
                        <a:t>&lt;fctr&gt;</a:t>
                      </a:r>
                    </a:p>
                  </a:txBody>
                  <a:tcPr marL="55104" marR="55104" marT="44083" marB="275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770452"/>
                  </a:ext>
                </a:extLst>
              </a:tr>
              <a:tr h="301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8_wt_lin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wt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 dirty="0">
                          <a:effectLst/>
                        </a:rPr>
                        <a:t>2.0073085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0.000000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1.00000000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-0.5036542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1.5036542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wt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70355"/>
                  </a:ext>
                </a:extLst>
              </a:tr>
              <a:tr h="301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1_wt_lin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wt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 dirty="0">
                          <a:effectLst/>
                        </a:rPr>
                        <a:t>2.2077299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 dirty="0">
                          <a:effectLst/>
                        </a:rPr>
                        <a:t>0.000000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1.00000000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-0.6038649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1.6038649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wt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73283"/>
                  </a:ext>
                </a:extLst>
              </a:tr>
              <a:tr h="301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11_wt_fish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wt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2.7191952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 dirty="0">
                          <a:effectLst/>
                        </a:rPr>
                        <a:t>0.000000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1.00000000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-0.8595976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1.8595976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wt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299710"/>
                  </a:ext>
                </a:extLst>
              </a:tr>
              <a:tr h="301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16_wt_lin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wt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1.6347977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 dirty="0">
                          <a:effectLst/>
                        </a:rPr>
                        <a:t>0.000000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 dirty="0">
                          <a:effectLst/>
                        </a:rPr>
                        <a:t>1.00000000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-0.3173988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1.3173988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wt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41652"/>
                  </a:ext>
                </a:extLst>
              </a:tr>
              <a:tr h="301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17_wt_coc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wt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1.6995590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0.000000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 dirty="0">
                          <a:effectLst/>
                        </a:rPr>
                        <a:t>1.00000000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 dirty="0">
                          <a:effectLst/>
                        </a:rPr>
                        <a:t>-0.3497795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1.3497795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wt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24977"/>
                  </a:ext>
                </a:extLst>
              </a:tr>
              <a:tr h="301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21_ppar_coc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ppar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2.4374451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0.00000000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1.7187225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-0.7187225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ppar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306594"/>
                  </a:ext>
                </a:extLst>
              </a:tr>
              <a:tr h="301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34_ppar_sun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ppar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2.1653278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0.00000000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1.5826639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 dirty="0">
                          <a:effectLst/>
                        </a:rPr>
                        <a:t>-0.5826639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 dirty="0" err="1">
                          <a:effectLst/>
                        </a:rPr>
                        <a:t>ppar</a:t>
                      </a:r>
                      <a:endParaRPr lang="en-GB" sz="1700" dirty="0">
                        <a:effectLst/>
                      </a:endParaRP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54761"/>
                  </a:ext>
                </a:extLst>
              </a:tr>
              <a:tr h="301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38_ppar_fish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ppar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0.5705763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0.940192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0.05980796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0.7852882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0.2147118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 dirty="0" err="1">
                          <a:effectLst/>
                        </a:rPr>
                        <a:t>ppar</a:t>
                      </a:r>
                      <a:endParaRPr lang="en-GB" sz="1700" dirty="0">
                        <a:effectLst/>
                      </a:endParaRP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102776"/>
                  </a:ext>
                </a:extLst>
              </a:tr>
              <a:tr h="301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30_ppar_lin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ppar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2.5939881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0.00000000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1.7969940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-0.7969940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 dirty="0" err="1">
                          <a:effectLst/>
                        </a:rPr>
                        <a:t>ppar</a:t>
                      </a:r>
                      <a:endParaRPr lang="en-GB" sz="1700" dirty="0">
                        <a:effectLst/>
                      </a:endParaRP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883246"/>
                  </a:ext>
                </a:extLst>
              </a:tr>
              <a:tr h="301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35_ppar_fish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>
                          <a:effectLst/>
                        </a:rPr>
                        <a:t>ppar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2.5012529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 dirty="0">
                          <a:effectLst/>
                        </a:rPr>
                        <a:t>1.000000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0.00000000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1.7506264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CH" sz="1700">
                          <a:effectLst/>
                        </a:rPr>
                        <a:t>-0.7506264</a:t>
                      </a: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700" dirty="0" err="1">
                          <a:effectLst/>
                        </a:rPr>
                        <a:t>ppar</a:t>
                      </a:r>
                      <a:endParaRPr lang="en-GB" sz="1700" dirty="0">
                        <a:effectLst/>
                      </a:endParaRPr>
                    </a:p>
                  </a:txBody>
                  <a:tcPr marL="55104" marR="55104" marT="18368" marB="183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2845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43F187-8C7B-A020-4CCE-AFEC1029AA6B}"/>
              </a:ext>
            </a:extLst>
          </p:cNvPr>
          <p:cNvSpPr txBox="1"/>
          <p:nvPr/>
        </p:nvSpPr>
        <p:spPr>
          <a:xfrm>
            <a:off x="191738" y="5793875"/>
            <a:ext cx="2492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predicted class labels for each sample in the test set.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D5D84-8A7B-F078-4DF7-77357D75EF7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437977" y="4814663"/>
            <a:ext cx="848023" cy="979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C7211D-5761-3B91-9098-0B68DD95B579}"/>
              </a:ext>
            </a:extLst>
          </p:cNvPr>
          <p:cNvSpPr txBox="1"/>
          <p:nvPr/>
        </p:nvSpPr>
        <p:spPr>
          <a:xfrm>
            <a:off x="7391403" y="5835878"/>
            <a:ext cx="2492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predicted response values for each sample in each class.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666B62-8C10-8732-8432-CE0179398EC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637642" y="4856666"/>
            <a:ext cx="554400" cy="979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8343AB-0C11-59D8-B516-4B767A5C41AD}"/>
              </a:ext>
            </a:extLst>
          </p:cNvPr>
          <p:cNvSpPr txBox="1"/>
          <p:nvPr/>
        </p:nvSpPr>
        <p:spPr>
          <a:xfrm>
            <a:off x="10091585" y="5332210"/>
            <a:ext cx="2077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actual genotype labels for the test samples.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21042C-4627-EF27-14B5-BF4F9C51FF14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0091585" y="4856666"/>
            <a:ext cx="1038532" cy="4755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3D120-C3B9-735B-097C-97DC4D36F118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082116" y="4856666"/>
            <a:ext cx="555526" cy="979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D7EEDC-BBD4-379E-CC8E-5C2444D9937A}"/>
              </a:ext>
            </a:extLst>
          </p:cNvPr>
          <p:cNvSpPr txBox="1"/>
          <p:nvPr/>
        </p:nvSpPr>
        <p:spPr>
          <a:xfrm>
            <a:off x="2662626" y="5970856"/>
            <a:ext cx="42352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difference between the highest predicted score and the second-highest predicted score for a sample.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B80A76-E72C-A702-F0AD-CA1DBE22978D}"/>
              </a:ext>
            </a:extLst>
          </p:cNvPr>
          <p:cNvCxnSpPr>
            <a:cxnSpLocks/>
          </p:cNvCxnSpPr>
          <p:nvPr/>
        </p:nvCxnSpPr>
        <p:spPr>
          <a:xfrm flipV="1">
            <a:off x="3687097" y="4865161"/>
            <a:ext cx="0" cy="11056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C32733-E4CE-219E-038B-19C76DC48804}"/>
              </a:ext>
            </a:extLst>
          </p:cNvPr>
          <p:cNvSpPr txBox="1"/>
          <p:nvPr/>
        </p:nvSpPr>
        <p:spPr>
          <a:xfrm>
            <a:off x="4366807" y="5189547"/>
            <a:ext cx="3447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probability that the sample belongs to each class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E946BA-13FB-536E-221E-153901C1A9B0}"/>
              </a:ext>
            </a:extLst>
          </p:cNvPr>
          <p:cNvCxnSpPr>
            <a:cxnSpLocks/>
          </p:cNvCxnSpPr>
          <p:nvPr/>
        </p:nvCxnSpPr>
        <p:spPr>
          <a:xfrm flipV="1">
            <a:off x="5759808" y="4865161"/>
            <a:ext cx="552502" cy="3448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06D880-0840-D426-6B92-19779E9F7BEB}"/>
              </a:ext>
            </a:extLst>
          </p:cNvPr>
          <p:cNvCxnSpPr>
            <a:cxnSpLocks/>
          </p:cNvCxnSpPr>
          <p:nvPr/>
        </p:nvCxnSpPr>
        <p:spPr>
          <a:xfrm flipH="1" flipV="1">
            <a:off x="5220928" y="4865161"/>
            <a:ext cx="547200" cy="3448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8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E58C-9318-5372-08C1-49F4AF59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ConsensusOPLS -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B79B8-4B52-30D4-B8FB-85FBF477A7C8}"/>
              </a:ext>
            </a:extLst>
          </p:cNvPr>
          <p:cNvSpPr txBox="1"/>
          <p:nvPr/>
        </p:nvSpPr>
        <p:spPr>
          <a:xfrm>
            <a:off x="838199" y="960690"/>
            <a:ext cx="10515599" cy="592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SzPct val="70000"/>
              <a:defRPr/>
            </a:pPr>
            <a:r>
              <a:rPr kumimoji="0" lang="en-GB" sz="1700" b="1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Purpose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:</a:t>
            </a:r>
            <a:b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</a:br>
            <a:r>
              <a:rPr lang="en-GB" sz="1700" dirty="0"/>
              <a:t>Reduce the dimensionality of multi-block, high-dimensional omics data while </a:t>
            </a:r>
            <a:r>
              <a:rPr lang="en-GB" sz="1700" dirty="0" err="1"/>
              <a:t>modeling</a:t>
            </a:r>
            <a:r>
              <a:rPr lang="en-GB" sz="1700" dirty="0"/>
              <a:t> the relationship with a categorical outcome (e.g., disease status, genotype), separating predictive variation from orthogonal variation and preserving covariance between blocks. </a:t>
            </a:r>
          </a:p>
          <a:p>
            <a:pPr>
              <a:spcBef>
                <a:spcPts val="600"/>
              </a:spcBef>
            </a:pPr>
            <a:r>
              <a:rPr lang="en-GB" sz="1700" b="1" dirty="0">
                <a:solidFill>
                  <a:srgbClr val="1E2232"/>
                </a:solidFill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How it works:</a:t>
            </a:r>
            <a:br>
              <a:rPr lang="en-GB" sz="1700" b="1" dirty="0">
                <a:solidFill>
                  <a:srgbClr val="1E2232"/>
                </a:solidFill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</a:br>
            <a:r>
              <a:rPr lang="en-GB" sz="1700" dirty="0"/>
              <a:t>Consensus OPLS constructs latent variables (LVs): Predictive LVs capture variance in X blocks related to Y. Orthogonal LVs capture systematic variance in X blocks unrelated to Y.</a:t>
            </a:r>
          </a:p>
          <a:p>
            <a:r>
              <a:rPr lang="en-GB" sz="1700" dirty="0"/>
              <a:t>LVs are extracted sequentially: Maximize covariance with Y (predictive) while </a:t>
            </a:r>
            <a:r>
              <a:rPr lang="en-GB" sz="1700" dirty="0" err="1"/>
              <a:t>modeling</a:t>
            </a:r>
            <a:r>
              <a:rPr lang="en-GB" sz="1700" dirty="0"/>
              <a:t> correlations across blocks. </a:t>
            </a:r>
          </a:p>
          <a:p>
            <a:pPr>
              <a:lnSpc>
                <a:spcPct val="120000"/>
              </a:lnSpc>
              <a:spcBef>
                <a:spcPts val="600"/>
              </a:spcBef>
              <a:buSzPct val="70000"/>
              <a:defRPr/>
            </a:pPr>
            <a:r>
              <a:rPr lang="en-GB" sz="1700" b="1" dirty="0">
                <a:solidFill>
                  <a:srgbClr val="1E2232"/>
                </a:solidFill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Key properties:</a:t>
            </a:r>
          </a:p>
          <a:p>
            <a:pPr marL="358775" marR="0" lvl="1" indent="-358775" algn="l" defTabSz="914400" rtl="0" eaLnBrk="1" fontAlgn="auto" latinLnBrk="0" hangingPunct="1"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Supervised: LVs explicitly maximize discrimination between predefined classes in Y.</a:t>
            </a:r>
          </a:p>
          <a:p>
            <a:pPr marL="358775" marR="0" lvl="1" indent="-358775" algn="l" defTabSz="914400" rtl="0" eaLnBrk="1" fontAlgn="auto" latinLnBrk="0" hangingPunct="1"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Multiblock: Integrates multiple omics datasets, </a:t>
            </a:r>
            <a:r>
              <a:rPr kumimoji="0" lang="en-GB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modeling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 both within-block variance and between-block covariance.</a:t>
            </a:r>
          </a:p>
          <a:p>
            <a:pPr marL="358775" marR="0" lvl="1" indent="-358775" algn="l" defTabSz="914400" rtl="0" eaLnBrk="1" fontAlgn="auto" latinLnBrk="0" hangingPunct="1">
              <a:spcAft>
                <a:spcPts val="0"/>
              </a:spcAft>
              <a:buClrTx/>
              <a:buSzPct val="70000"/>
              <a:buFontTx/>
              <a:buBlip>
                <a:blip r:embed="rId2"/>
              </a:buBlip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Separation of variance: Predictive vs orthogonal components clarify variance associated with outcome vs unrelated variance.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Why use MBPLS-DA in omics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:</a:t>
            </a:r>
          </a:p>
          <a:p>
            <a:pPr marL="358775" lvl="1" indent="-358775">
              <a:buSzPct val="70000"/>
              <a:buBlip>
                <a:blip r:embed="rId2"/>
              </a:buBlip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Identify components that discriminate classes: Extracts latent variables that optimally separate experimental conditions, disease states, or genotypes.</a:t>
            </a:r>
          </a:p>
          <a:p>
            <a:pPr marL="358775" lvl="1" indent="-358775">
              <a:buSzPct val="70000"/>
              <a:buBlip>
                <a:blip r:embed="rId2"/>
              </a:buBlip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Identify discriminant variables: Loadings and VIP scores highlight genes or lipids driving class separation.</a:t>
            </a:r>
          </a:p>
          <a:p>
            <a:pPr marL="358775" lvl="1" indent="-358775">
              <a:buSzPct val="70000"/>
              <a:buBlip>
                <a:blip r:embed="rId2"/>
              </a:buBlip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Integrate multiple omics layers: Captures correlated features across blocks that jointly explain predictive variance.</a:t>
            </a:r>
          </a:p>
          <a:p>
            <a:pPr marL="358775" lvl="1" indent="-358775">
              <a:buSzPct val="70000"/>
              <a:buBlip>
                <a:blip r:embed="rId2"/>
              </a:buBlip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E2232"/>
                </a:solidFill>
                <a:effectLst/>
                <a:uLnTx/>
                <a:uFillTx/>
                <a:latin typeface="Corbel" panose="020B0503020204020204"/>
                <a:ea typeface="Tahoma" panose="020B0604030504040204" pitchFamily="34" charset="0"/>
                <a:cs typeface="Gill Sans Light" panose="020B0302020104020203" pitchFamily="34" charset="-79"/>
              </a:rPr>
              <a:t>Predict new samples and use external validation.</a:t>
            </a:r>
            <a:endParaRPr kumimoji="0" lang="en-GB" sz="1700" b="0" i="1" u="none" strike="noStrike" kern="1200" cap="none" spc="0" normalizeH="0" baseline="0" noProof="0" dirty="0">
              <a:ln>
                <a:noFill/>
              </a:ln>
              <a:solidFill>
                <a:srgbClr val="1E2232"/>
              </a:solidFill>
              <a:effectLst/>
              <a:uLnTx/>
              <a:uFillTx/>
              <a:latin typeface="Corbel" panose="020B0503020204020204"/>
              <a:ea typeface="Tahoma" panose="020B0604030504040204" pitchFamily="34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713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5F4C89-74DE-C643-D6A2-A9290C7B1150}"/>
              </a:ext>
            </a:extLst>
          </p:cNvPr>
          <p:cNvSpPr txBox="1"/>
          <p:nvPr/>
        </p:nvSpPr>
        <p:spPr>
          <a:xfrm>
            <a:off x="287867" y="1380593"/>
            <a:ext cx="116162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The dataset comes from a nutrigenomic study in the mouse (</a:t>
            </a:r>
            <a:r>
              <a:rPr lang="en-GB" i="1" dirty="0"/>
              <a:t>Martin et al., 2007, </a:t>
            </a:r>
            <a:r>
              <a:rPr lang="en-GB" i="1" dirty="0">
                <a:hlinkClick r:id="rId2"/>
              </a:rPr>
              <a:t>https://doi.org/10.1002/hep.21510</a:t>
            </a:r>
            <a:r>
              <a:rPr lang="en-GB" dirty="0"/>
              <a:t>) in which the effects of five regimens with contrasted fatty acid compositions on liver lipids and hepatic gene expression in mice were considered.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</a:rPr>
              <a:t>Objective</a:t>
            </a:r>
            <a:r>
              <a:rPr lang="en-GB" dirty="0"/>
              <a:t>: Investigate the impact of five diets with distinct fatty acid profiles on liver lipids and gene expression.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Design</a:t>
            </a:r>
            <a:r>
              <a:rPr lang="en-GB" dirty="0"/>
              <a:t>: 40 mice, cross-classified by:</a:t>
            </a:r>
          </a:p>
          <a:p>
            <a:pPr lvl="1"/>
            <a:r>
              <a:rPr lang="en-GB" b="1" dirty="0"/>
              <a:t>Genotype</a:t>
            </a:r>
            <a:r>
              <a:rPr lang="en-GB" dirty="0"/>
              <a:t>: WT vs PPAR</a:t>
            </a:r>
            <a:r>
              <a:rPr lang="el-GR" dirty="0"/>
              <a:t>α -/-</a:t>
            </a:r>
          </a:p>
          <a:p>
            <a:pPr lvl="1"/>
            <a:r>
              <a:rPr lang="en-GB" b="1" dirty="0"/>
              <a:t>Diet</a:t>
            </a:r>
            <a:r>
              <a:rPr lang="en-GB" dirty="0"/>
              <a:t>: corn and colza oils (50/50) for a reference diet (REF), hydrogenated coconut oil for a saturated fatty acid diet (COC), sunflower oil for an Omega6 fatty acid-rich diet (SUN), linseed oil for an Omega3-rich diet (LIN) and corn/colza/enriched fish oils for the FISH diet (43/43/14)</a:t>
            </a:r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Variables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Gene expression</a:t>
            </a:r>
            <a:r>
              <a:rPr lang="en-GB" dirty="0"/>
              <a:t>: 120 selected genes (among about 30,000) as potentially relevant in the context of the nutrition study (</a:t>
            </a:r>
            <a:r>
              <a:rPr lang="en-GB" dirty="0" err="1"/>
              <a:t>macroarray</a:t>
            </a:r>
            <a:r>
              <a:rPr lang="en-GB" dirty="0"/>
              <a:t>)</a:t>
            </a:r>
          </a:p>
          <a:p>
            <a:pPr lvl="1"/>
            <a:r>
              <a:rPr lang="en-GB" b="1" dirty="0"/>
              <a:t>Lipid composition</a:t>
            </a:r>
            <a:r>
              <a:rPr lang="en-GB" dirty="0"/>
              <a:t>: 21 hepatic fatty acids (GC analysis)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and dataset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7FC04-CB04-590A-96DC-9B22F53651E7}"/>
              </a:ext>
            </a:extLst>
          </p:cNvPr>
          <p:cNvSpPr txBox="1"/>
          <p:nvPr/>
        </p:nvSpPr>
        <p:spPr>
          <a:xfrm>
            <a:off x="10049881" y="176138"/>
            <a:ext cx="2011792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library(CCA)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data("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18299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Unsupervised multiblock analysis - </a:t>
            </a:r>
            <a:r>
              <a:rPr lang="en-US" noProof="0" dirty="0" err="1"/>
              <a:t>ComDim</a:t>
            </a: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49C90-7CC3-A5F6-F805-76E5E8120472}"/>
              </a:ext>
            </a:extLst>
          </p:cNvPr>
          <p:cNvSpPr txBox="1"/>
          <p:nvPr/>
        </p:nvSpPr>
        <p:spPr>
          <a:xfrm>
            <a:off x="308415" y="947431"/>
            <a:ext cx="1001711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Goals</a:t>
            </a:r>
          </a:p>
          <a:p>
            <a:r>
              <a:rPr lang="en-GB" dirty="0"/>
              <a:t>Explore structure and variability in the complete </a:t>
            </a:r>
            <a:r>
              <a:rPr lang="en-GB" dirty="0" err="1"/>
              <a:t>multiomics</a:t>
            </a:r>
            <a:r>
              <a:rPr lang="en-GB" dirty="0"/>
              <a:t> dataset consisting of lipid and gene data.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Tasks</a:t>
            </a:r>
          </a:p>
          <a:p>
            <a:r>
              <a:rPr lang="en-GB" b="1" dirty="0"/>
              <a:t>1. Data Preparation</a:t>
            </a:r>
          </a:p>
          <a:p>
            <a:pPr lvl="1"/>
            <a:r>
              <a:rPr lang="en-GB" dirty="0"/>
              <a:t>Concatenate lipid and gene </a:t>
            </a:r>
            <a:r>
              <a:rPr lang="en-GB" dirty="0" err="1"/>
              <a:t>dataframes</a:t>
            </a:r>
            <a:r>
              <a:rPr lang="en-GB" dirty="0"/>
              <a:t> and define the</a:t>
            </a:r>
          </a:p>
          <a:p>
            <a:pPr lvl="1"/>
            <a:r>
              <a:rPr lang="en-GB" dirty="0"/>
              <a:t>number of variables in each block.</a:t>
            </a:r>
          </a:p>
          <a:p>
            <a:pPr lvl="1"/>
            <a:endParaRPr lang="en-GB" dirty="0"/>
          </a:p>
          <a:p>
            <a:r>
              <a:rPr lang="en-GB" b="1" dirty="0"/>
              <a:t>2. </a:t>
            </a:r>
            <a:r>
              <a:rPr lang="en-GB" b="1" dirty="0" err="1"/>
              <a:t>ComDim</a:t>
            </a:r>
            <a:r>
              <a:rPr lang="en-GB" b="1" dirty="0"/>
              <a:t> Analysis</a:t>
            </a:r>
          </a:p>
          <a:p>
            <a:pPr lvl="1"/>
            <a:r>
              <a:rPr lang="en-GB" dirty="0"/>
              <a:t>Run </a:t>
            </a:r>
            <a:r>
              <a:rPr lang="en-GB" dirty="0" err="1"/>
              <a:t>ComDim</a:t>
            </a:r>
            <a:r>
              <a:rPr lang="en-GB" dirty="0"/>
              <a:t>() from the </a:t>
            </a:r>
            <a:r>
              <a:rPr lang="en-GB" b="1" dirty="0" err="1"/>
              <a:t>MBAnalysis</a:t>
            </a:r>
            <a:r>
              <a:rPr lang="en-GB" dirty="0"/>
              <a:t> package.</a:t>
            </a:r>
          </a:p>
          <a:p>
            <a:pPr lvl="1"/>
            <a:endParaRPr lang="en-GB" dirty="0"/>
          </a:p>
          <a:p>
            <a:r>
              <a:rPr lang="en-GB" b="1" dirty="0"/>
              <a:t>3. Block Contributions</a:t>
            </a:r>
          </a:p>
          <a:p>
            <a:pPr lvl="1"/>
            <a:r>
              <a:rPr lang="en-GB" dirty="0"/>
              <a:t>Plot </a:t>
            </a:r>
            <a:r>
              <a:rPr lang="en-GB" b="1" dirty="0"/>
              <a:t>saliences</a:t>
            </a:r>
            <a:r>
              <a:rPr lang="en-GB" dirty="0"/>
              <a:t> to assess how lipids and genes contribute to each dimension.</a:t>
            </a:r>
          </a:p>
          <a:p>
            <a:pPr lvl="1"/>
            <a:endParaRPr lang="en-GB" dirty="0"/>
          </a:p>
          <a:p>
            <a:r>
              <a:rPr lang="en-GB" b="1" dirty="0"/>
              <a:t>4. Sample Space Visualization</a:t>
            </a:r>
          </a:p>
          <a:p>
            <a:pPr lvl="1"/>
            <a:r>
              <a:rPr lang="en-GB" dirty="0"/>
              <a:t>Plot </a:t>
            </a:r>
            <a:r>
              <a:rPr lang="en-GB" b="1" dirty="0"/>
              <a:t>scores</a:t>
            </a:r>
            <a:r>
              <a:rPr lang="en-GB" dirty="0"/>
              <a:t> on Dim.1 vs Dim.2 and Dim.3 vs Dim.4</a:t>
            </a:r>
          </a:p>
          <a:p>
            <a:pPr lvl="1"/>
            <a:r>
              <a:rPr lang="en-GB" dirty="0"/>
              <a:t>Identify main sources of variation.</a:t>
            </a:r>
          </a:p>
          <a:p>
            <a:pPr lvl="1"/>
            <a:endParaRPr lang="en-GB" dirty="0"/>
          </a:p>
          <a:p>
            <a:r>
              <a:rPr lang="en-GB" b="1" dirty="0"/>
              <a:t>5. Variable Contributions</a:t>
            </a:r>
          </a:p>
          <a:p>
            <a:pPr lvl="1"/>
            <a:r>
              <a:rPr lang="en-GB" dirty="0"/>
              <a:t>Plot </a:t>
            </a:r>
            <a:r>
              <a:rPr lang="en-GB" b="1" dirty="0"/>
              <a:t>loadings</a:t>
            </a:r>
            <a:r>
              <a:rPr lang="en-GB" dirty="0"/>
              <a:t> on Dim.1 vs Dim.2 and Dim.3 vs Dim.4</a:t>
            </a:r>
          </a:p>
          <a:p>
            <a:pPr lvl="1"/>
            <a:r>
              <a:rPr lang="en-GB" dirty="0"/>
              <a:t>Highlight key genes and lipids driving sample differences.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31A8-6BC5-44CF-29FC-3F9C22D8BF06}"/>
              </a:ext>
            </a:extLst>
          </p:cNvPr>
          <p:cNvSpPr txBox="1"/>
          <p:nvPr/>
        </p:nvSpPr>
        <p:spPr>
          <a:xfrm>
            <a:off x="7011529" y="2421106"/>
            <a:ext cx="4951374" cy="1328023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MBAnalysis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ComDim_res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ComDim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ComDim_data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block =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n_group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name.block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c("genes", "lipids"),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scale = T,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scale.block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05F1E-FFAE-090C-9E97-B7336E073B3F}"/>
              </a:ext>
            </a:extLst>
          </p:cNvPr>
          <p:cNvSpPr txBox="1"/>
          <p:nvPr/>
        </p:nvSpPr>
        <p:spPr>
          <a:xfrm>
            <a:off x="8945684" y="4332733"/>
            <a:ext cx="3017219" cy="306467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saliences &lt;-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ComDim_res$saliences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D6B26-B83D-1E88-9A22-66EE391071AC}"/>
              </a:ext>
            </a:extLst>
          </p:cNvPr>
          <p:cNvSpPr txBox="1"/>
          <p:nvPr/>
        </p:nvSpPr>
        <p:spPr>
          <a:xfrm>
            <a:off x="7573191" y="5213687"/>
            <a:ext cx="4389712" cy="510778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scores &lt;-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(metadata,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ComDim_res$Scor.g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ComDim_res$cumexplained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[1,"%explX"]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0BDFA-6099-9233-1621-CFBD21A772AB}"/>
              </a:ext>
            </a:extLst>
          </p:cNvPr>
          <p:cNvSpPr txBox="1"/>
          <p:nvPr/>
        </p:nvSpPr>
        <p:spPr>
          <a:xfrm>
            <a:off x="7573191" y="6298952"/>
            <a:ext cx="3667992" cy="306467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loadings &lt;-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ComDim_res$Load.g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370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FB13-12F8-25AF-2166-6C4A4EEA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ComDim</a:t>
            </a:r>
            <a:r>
              <a:rPr lang="en-GB" dirty="0"/>
              <a:t> analysis of complete dataset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EFB0DD-8B1A-6AD4-05CF-F07D34FA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58155"/>
            <a:ext cx="2955324" cy="21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03DA83-5412-2377-F4B1-712E4F73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37" y="2002682"/>
            <a:ext cx="2955325" cy="21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5C307F-A5EB-CD39-7BBC-849331D0E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38" y="4486460"/>
            <a:ext cx="2955324" cy="21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6B2C13-A6F6-C1B2-EC1B-B58BB465B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70" y="2002682"/>
            <a:ext cx="2955324" cy="21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DB1171-E01F-2D45-0A41-FB6F416C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70" y="4486460"/>
            <a:ext cx="2955324" cy="21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14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67051-56FD-07BC-499F-62BE7417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ComDim</a:t>
            </a:r>
            <a:r>
              <a:rPr lang="en-GB" dirty="0"/>
              <a:t> analysis of WT and </a:t>
            </a:r>
            <a:r>
              <a:rPr lang="en-GB" dirty="0" err="1"/>
              <a:t>ppar</a:t>
            </a:r>
            <a:r>
              <a:rPr lang="en-GB" dirty="0"/>
              <a:t> datasets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0B29CA-F0C1-9B6F-9074-A974FE46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95" y="1461679"/>
            <a:ext cx="2093235" cy="14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3B3C46-FFA6-464E-03DE-E38141B9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45" y="3058298"/>
            <a:ext cx="2093235" cy="14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E9E9688-B427-6EC4-CB49-60DF14F09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212" y="3052118"/>
            <a:ext cx="2093235" cy="14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B368E8D-0866-B9E1-10A7-6F8FABD0A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45" y="4967415"/>
            <a:ext cx="2093235" cy="14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4FDABE6-DF65-B29D-6EEF-84A6940C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212" y="4967415"/>
            <a:ext cx="2093237" cy="149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7C787ED-1894-781A-7644-FCEB6B48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495" y="1400925"/>
            <a:ext cx="2263346" cy="161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96596FD-68CF-F1CE-6151-6EAC7F95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30" y="3052118"/>
            <a:ext cx="2093235" cy="14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222245C9-FB52-00FA-12B2-92DDC2A7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497" y="3052118"/>
            <a:ext cx="2093235" cy="14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8DF40B7-EFB7-738C-57D1-10510159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30" y="4967415"/>
            <a:ext cx="2093235" cy="14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DF29F54-9FDA-07BA-4917-9B1F00D7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497" y="4967415"/>
            <a:ext cx="2093235" cy="14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051BF-A37C-6326-C885-CFFCC0AA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MBPLS Discriminant analysis </a:t>
            </a:r>
            <a:r>
              <a:rPr lang="en-GB" dirty="0" err="1"/>
              <a:t>wt</a:t>
            </a:r>
            <a:r>
              <a:rPr lang="en-GB" dirty="0"/>
              <a:t> vs </a:t>
            </a:r>
            <a:r>
              <a:rPr lang="en-GB" dirty="0" err="1"/>
              <a:t>ppar</a:t>
            </a:r>
            <a:r>
              <a:rPr lang="en-GB" dirty="0"/>
              <a:t> - </a:t>
            </a:r>
            <a:r>
              <a:rPr lang="en-GB" dirty="0" err="1"/>
              <a:t>mixOmics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69CC8-96D4-EE11-556F-E5BBFF10FE93}"/>
              </a:ext>
            </a:extLst>
          </p:cNvPr>
          <p:cNvSpPr txBox="1"/>
          <p:nvPr/>
        </p:nvSpPr>
        <p:spPr>
          <a:xfrm>
            <a:off x="308415" y="947431"/>
            <a:ext cx="1001711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Goals</a:t>
            </a:r>
          </a:p>
          <a:p>
            <a:r>
              <a:rPr lang="en-GB" dirty="0"/>
              <a:t>Discriminate between </a:t>
            </a:r>
            <a:r>
              <a:rPr lang="en-GB" b="1" dirty="0"/>
              <a:t>WT</a:t>
            </a:r>
            <a:r>
              <a:rPr lang="en-GB" dirty="0"/>
              <a:t> and </a:t>
            </a:r>
            <a:r>
              <a:rPr lang="en-GB" b="1" dirty="0"/>
              <a:t>PPAR</a:t>
            </a:r>
            <a:r>
              <a:rPr lang="en-GB" dirty="0"/>
              <a:t> samples using integrated lipid and gene data.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4"/>
                </a:solidFill>
              </a:rPr>
              <a:t>Tasks</a:t>
            </a:r>
          </a:p>
          <a:p>
            <a:r>
              <a:rPr lang="en-GB" b="1" dirty="0"/>
              <a:t>1. Data Preparation</a:t>
            </a:r>
          </a:p>
          <a:p>
            <a:r>
              <a:rPr lang="en-GB" dirty="0"/>
              <a:t>Format lipid and gene data as a list of </a:t>
            </a:r>
            <a:r>
              <a:rPr lang="en-GB" dirty="0" err="1"/>
              <a:t>dataframes</a:t>
            </a:r>
            <a:r>
              <a:rPr lang="en-GB" dirty="0"/>
              <a:t>.</a:t>
            </a:r>
          </a:p>
          <a:p>
            <a:r>
              <a:rPr lang="en-GB" dirty="0"/>
              <a:t>Define the outcome variable (genotype) as a factor.</a:t>
            </a:r>
          </a:p>
          <a:p>
            <a:r>
              <a:rPr lang="en-GB" b="1" dirty="0"/>
              <a:t>2. Block PLS-DA Analysis</a:t>
            </a:r>
          </a:p>
          <a:p>
            <a:r>
              <a:rPr lang="en-GB" dirty="0"/>
              <a:t>Run </a:t>
            </a:r>
            <a:r>
              <a:rPr lang="en-GB" dirty="0" err="1"/>
              <a:t>block.plsda</a:t>
            </a:r>
            <a:r>
              <a:rPr lang="en-GB" dirty="0"/>
              <a:t>() from the </a:t>
            </a:r>
            <a:r>
              <a:rPr lang="en-GB" dirty="0" err="1"/>
              <a:t>mixOmics</a:t>
            </a:r>
            <a:r>
              <a:rPr lang="en-GB" dirty="0"/>
              <a:t> package to model genotype discrimination.</a:t>
            </a:r>
          </a:p>
          <a:p>
            <a:r>
              <a:rPr lang="en-GB" b="1" dirty="0"/>
              <a:t>3. Latent Variable Selection</a:t>
            </a:r>
          </a:p>
          <a:p>
            <a:r>
              <a:rPr lang="en-GB" dirty="0"/>
              <a:t>Use perf() to evaluate model performance across components and visualise.</a:t>
            </a:r>
          </a:p>
          <a:p>
            <a:r>
              <a:rPr lang="en-GB" dirty="0"/>
              <a:t>Re-run </a:t>
            </a:r>
            <a:r>
              <a:rPr lang="en-GB" dirty="0" err="1"/>
              <a:t>block.plsda</a:t>
            </a:r>
            <a:r>
              <a:rPr lang="en-GB" dirty="0"/>
              <a:t>() using the optimal number of latent variables.</a:t>
            </a:r>
          </a:p>
          <a:p>
            <a:r>
              <a:rPr lang="en-GB" b="1" dirty="0"/>
              <a:t>4. Model Significance</a:t>
            </a:r>
          </a:p>
          <a:p>
            <a:r>
              <a:rPr lang="en-GB" dirty="0"/>
              <a:t>Perform a cross-validation using </a:t>
            </a:r>
            <a:r>
              <a:rPr lang="en-GB" dirty="0" err="1"/>
              <a:t>DIABLO.cv</a:t>
            </a:r>
            <a:r>
              <a:rPr lang="en-GB" dirty="0"/>
              <a:t>() from the </a:t>
            </a:r>
            <a:r>
              <a:rPr lang="en-GB" dirty="0" err="1"/>
              <a:t>RVAideMemoire</a:t>
            </a:r>
            <a:r>
              <a:rPr lang="en-GB" dirty="0"/>
              <a:t> package</a:t>
            </a:r>
            <a:endParaRPr lang="en-GB" b="1" dirty="0"/>
          </a:p>
          <a:p>
            <a:r>
              <a:rPr lang="en-GB" dirty="0"/>
              <a:t>Perform a permutation test using </a:t>
            </a:r>
            <a:r>
              <a:rPr lang="en-GB" dirty="0" err="1"/>
              <a:t>DIABLO.test</a:t>
            </a:r>
            <a:r>
              <a:rPr lang="en-GB" dirty="0"/>
              <a:t>() from the </a:t>
            </a:r>
            <a:r>
              <a:rPr lang="en-GB" dirty="0" err="1"/>
              <a:t>RVAideMemoire</a:t>
            </a:r>
            <a:r>
              <a:rPr lang="en-GB" dirty="0"/>
              <a:t> package.</a:t>
            </a:r>
          </a:p>
          <a:p>
            <a:r>
              <a:rPr lang="en-GB" b="1" dirty="0"/>
              <a:t>5. Explained Variance</a:t>
            </a:r>
          </a:p>
          <a:p>
            <a:r>
              <a:rPr lang="en-GB" dirty="0"/>
              <a:t>Plot explained variance per block and globally across latent variables.</a:t>
            </a:r>
          </a:p>
          <a:p>
            <a:r>
              <a:rPr lang="en-GB" b="1" dirty="0"/>
              <a:t>6. Sample Space Visualization</a:t>
            </a:r>
          </a:p>
          <a:p>
            <a:r>
              <a:rPr lang="en-GB" dirty="0"/>
              <a:t>Use </a:t>
            </a:r>
            <a:r>
              <a:rPr lang="en-GB" dirty="0" err="1"/>
              <a:t>plotIndiv</a:t>
            </a:r>
            <a:r>
              <a:rPr lang="en-GB" dirty="0"/>
              <a:t>() to visualize sample distributions in latent variable space.</a:t>
            </a:r>
          </a:p>
          <a:p>
            <a:r>
              <a:rPr lang="en-GB" b="1" dirty="0"/>
              <a:t>7. Variable Contributions</a:t>
            </a:r>
          </a:p>
          <a:p>
            <a:r>
              <a:rPr lang="en-GB" dirty="0"/>
              <a:t>Use </a:t>
            </a:r>
            <a:r>
              <a:rPr lang="en-GB" dirty="0" err="1"/>
              <a:t>plotVar</a:t>
            </a:r>
            <a:r>
              <a:rPr lang="en-GB" dirty="0"/>
              <a:t>() to identify discriminant genes and lipids contributing to genotype separation.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2E178-F0DE-1728-B1E5-1B5E91275E1C}"/>
              </a:ext>
            </a:extLst>
          </p:cNvPr>
          <p:cNvSpPr txBox="1"/>
          <p:nvPr/>
        </p:nvSpPr>
        <p:spPr>
          <a:xfrm>
            <a:off x="8936432" y="2422382"/>
            <a:ext cx="3069022" cy="1123712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block.plsda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blockPLS_data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Y = genotype,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design = "full", 		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all.outputs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ncomp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35A82-17CD-F2CE-31BF-5DF4E1214B55}"/>
              </a:ext>
            </a:extLst>
          </p:cNvPr>
          <p:cNvSpPr txBox="1"/>
          <p:nvPr/>
        </p:nvSpPr>
        <p:spPr>
          <a:xfrm>
            <a:off x="9077450" y="4368413"/>
            <a:ext cx="2928004" cy="510778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DIABLO.cv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DIABLO.test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A982E2-DAE9-3AB7-B428-41D3ABFCD14F}"/>
              </a:ext>
            </a:extLst>
          </p:cNvPr>
          <p:cNvSpPr txBox="1"/>
          <p:nvPr/>
        </p:nvSpPr>
        <p:spPr>
          <a:xfrm>
            <a:off x="7948461" y="3785196"/>
            <a:ext cx="4056993" cy="510778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perf(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validation = '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Mfold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folds = 7,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nrepeat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10,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auc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TRUE,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43348-D943-E741-C8A4-59B3D44EDCB6}"/>
              </a:ext>
            </a:extLst>
          </p:cNvPr>
          <p:cNvSpPr txBox="1"/>
          <p:nvPr/>
        </p:nvSpPr>
        <p:spPr>
          <a:xfrm>
            <a:off x="9077451" y="4951630"/>
            <a:ext cx="2928003" cy="510778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blockPLS_res$AVE$AVE_X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[1:2]</a:t>
            </a:r>
          </a:p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blockPLS_res$AVE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[["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AVE_outer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0F88E-5DD2-0C73-D94E-44C38AB33127}"/>
              </a:ext>
            </a:extLst>
          </p:cNvPr>
          <p:cNvSpPr txBox="1"/>
          <p:nvPr/>
        </p:nvSpPr>
        <p:spPr>
          <a:xfrm>
            <a:off x="7503069" y="5630244"/>
            <a:ext cx="4502385" cy="30646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plotIndiv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block ="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weighted.average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36AB4-46F7-C852-A62C-C3A396FBA3ED}"/>
              </a:ext>
            </a:extLst>
          </p:cNvPr>
          <p:cNvSpPr txBox="1"/>
          <p:nvPr/>
        </p:nvSpPr>
        <p:spPr>
          <a:xfrm>
            <a:off x="9121661" y="6248641"/>
            <a:ext cx="1999845" cy="306467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plotVar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blockPLS_res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051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ADFF-5AE3-7C94-36CA-048724B9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MBPLS Discriminant analysis </a:t>
            </a:r>
            <a:r>
              <a:rPr lang="en-GB" dirty="0" err="1"/>
              <a:t>wt</a:t>
            </a:r>
            <a:r>
              <a:rPr lang="en-GB" dirty="0"/>
              <a:t> vs </a:t>
            </a:r>
            <a:r>
              <a:rPr lang="en-GB" dirty="0" err="1"/>
              <a:t>ppar</a:t>
            </a:r>
            <a:r>
              <a:rPr lang="en-GB" dirty="0"/>
              <a:t> - </a:t>
            </a:r>
            <a:r>
              <a:rPr lang="en-GB" dirty="0" err="1"/>
              <a:t>mixOmics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D7C87-CA1E-0842-7D5F-E72476E906B0}"/>
              </a:ext>
            </a:extLst>
          </p:cNvPr>
          <p:cNvSpPr txBox="1"/>
          <p:nvPr/>
        </p:nvSpPr>
        <p:spPr>
          <a:xfrm>
            <a:off x="212835" y="1333740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2. Block PLS-DA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7C690-51D9-A496-941B-4E0DC6B4AA6F}"/>
              </a:ext>
            </a:extLst>
          </p:cNvPr>
          <p:cNvSpPr txBox="1"/>
          <p:nvPr/>
        </p:nvSpPr>
        <p:spPr>
          <a:xfrm>
            <a:off x="317939" y="2105910"/>
            <a:ext cx="61012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blockPLS_res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block.plsda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	X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blockPLS_data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			  	Y = genotype,					design = "full",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all.outputs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ncomp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10 )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8230B-5A77-CB43-BE09-B90F8A1776C5}"/>
              </a:ext>
            </a:extLst>
          </p:cNvPr>
          <p:cNvSpPr txBox="1"/>
          <p:nvPr/>
        </p:nvSpPr>
        <p:spPr>
          <a:xfrm>
            <a:off x="7853857" y="3818700"/>
            <a:ext cx="39387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dirty="0"/>
              <a:t>Specifies the </a:t>
            </a:r>
            <a:r>
              <a:rPr lang="en-GB" sz="1600" b="1" dirty="0"/>
              <a:t>connectivity between blocks</a:t>
            </a:r>
            <a:r>
              <a:rPr lang="en-GB" sz="1600" dirty="0"/>
              <a:t> in the MBPLS/DIABLO framework: which blocks should share information.</a:t>
            </a:r>
          </a:p>
          <a:p>
            <a:pPr>
              <a:buNone/>
            </a:pPr>
            <a:r>
              <a:rPr lang="en-GB" sz="1600" dirty="0">
                <a:latin typeface="Courier New" panose="02070309020205020404" pitchFamily="49" charset="0"/>
              </a:rPr>
              <a:t>"full"</a:t>
            </a:r>
            <a:r>
              <a:rPr lang="en-GB" sz="1600" dirty="0"/>
              <a:t> means </a:t>
            </a:r>
            <a:r>
              <a:rPr lang="en-GB" sz="1600" b="1" dirty="0"/>
              <a:t>all blocks are connected</a:t>
            </a:r>
            <a:r>
              <a:rPr lang="en-GB" sz="1600" dirty="0"/>
              <a:t>, so the method maximizes covariance between all block pairs.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F91017-2A8E-68B2-6E02-F64BBF196AE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096000" y="2858814"/>
            <a:ext cx="1757857" cy="1744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15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0920-909F-5B3A-5554-4ABAB277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MBPLS Discriminant analysis </a:t>
            </a:r>
            <a:r>
              <a:rPr lang="en-GB" dirty="0" err="1"/>
              <a:t>wt</a:t>
            </a:r>
            <a:r>
              <a:rPr lang="en-GB" dirty="0"/>
              <a:t> vs </a:t>
            </a:r>
            <a:r>
              <a:rPr lang="en-GB" dirty="0" err="1"/>
              <a:t>ppar</a:t>
            </a:r>
            <a:r>
              <a:rPr lang="en-GB" dirty="0"/>
              <a:t> - </a:t>
            </a:r>
            <a:r>
              <a:rPr lang="en-GB" dirty="0" err="1"/>
              <a:t>mixOmics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BC6B71-DEB7-0870-E772-BBEA8F4C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93" y="1722399"/>
            <a:ext cx="3672052" cy="4160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167C7D-DCA0-2A47-6D51-0CA0E15A1633}"/>
              </a:ext>
            </a:extLst>
          </p:cNvPr>
          <p:cNvSpPr txBox="1"/>
          <p:nvPr/>
        </p:nvSpPr>
        <p:spPr>
          <a:xfrm>
            <a:off x="437493" y="1112717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3. Latent Variable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3FBAA-C3A4-65C5-AE9F-97A35B3B9D7B}"/>
              </a:ext>
            </a:extLst>
          </p:cNvPr>
          <p:cNvSpPr txBox="1"/>
          <p:nvPr/>
        </p:nvSpPr>
        <p:spPr>
          <a:xfrm>
            <a:off x="5360274" y="1736700"/>
            <a:ext cx="62825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aco" pitchFamily="2" charset="77"/>
              </a:rPr>
              <a:t>Cross validation</a:t>
            </a:r>
          </a:p>
          <a:p>
            <a:pPr algn="l">
              <a:buNone/>
            </a:pPr>
            <a:endParaRPr lang="en-GB" sz="1200" b="0" i="0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algn="l">
              <a:buNone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Monaco" pitchFamily="2" charset="77"/>
              </a:rPr>
              <a:t>Model: DIABLO</a:t>
            </a:r>
          </a:p>
          <a:p>
            <a:pPr algn="l">
              <a:buNone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Monaco" pitchFamily="2" charset="77"/>
              </a:rPr>
              <a:t>7-fold validation</a:t>
            </a:r>
          </a:p>
          <a:p>
            <a:pPr algn="l">
              <a:buNone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Monaco" pitchFamily="2" charset="77"/>
              </a:rPr>
              <a:t>Validation repeated 100 times</a:t>
            </a:r>
          </a:p>
          <a:p>
            <a:pPr algn="l">
              <a:buNone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Monaco" pitchFamily="2" charset="77"/>
              </a:rPr>
              <a:t>2 components</a:t>
            </a:r>
          </a:p>
          <a:p>
            <a:pPr algn="l">
              <a:buNone/>
            </a:pPr>
            <a:endParaRPr lang="en-GB" sz="1200" b="0" i="0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algn="l">
              <a:buNone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Monaco" pitchFamily="2" charset="77"/>
              </a:rPr>
              <a:t>Classification criterion: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aco" pitchFamily="2" charset="77"/>
              </a:rPr>
              <a:t>Mahalanobis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aco" pitchFamily="2" charset="77"/>
              </a:rPr>
              <a:t> distance</a:t>
            </a:r>
          </a:p>
          <a:p>
            <a:pPr algn="l">
              <a:buNone/>
            </a:pPr>
            <a:endParaRPr lang="en-GB" sz="1200" b="0" i="0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algn="l">
              <a:buNone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Monaco" pitchFamily="2" charset="77"/>
              </a:rPr>
              <a:t>Mean (standard error) classification error rate (%): 0.575 (0.015)</a:t>
            </a:r>
            <a:endParaRPr lang="en-GB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92413-80C9-49A4-203E-67546BB6C13C}"/>
              </a:ext>
            </a:extLst>
          </p:cNvPr>
          <p:cNvSpPr txBox="1"/>
          <p:nvPr/>
        </p:nvSpPr>
        <p:spPr>
          <a:xfrm>
            <a:off x="5360274" y="4292630"/>
            <a:ext cx="50129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buNone/>
              <a:defRPr sz="1200" b="0" i="0">
                <a:solidFill>
                  <a:srgbClr val="000000"/>
                </a:solidFill>
                <a:effectLst/>
                <a:latin typeface="Monaco" pitchFamily="2" charset="77"/>
              </a:defRPr>
            </a:lvl1pPr>
          </a:lstStyle>
          <a:p>
            <a:r>
              <a:rPr lang="en-GB" b="1" dirty="0"/>
              <a:t>Permutation test based on cross-validation</a:t>
            </a:r>
          </a:p>
          <a:p>
            <a:endParaRPr lang="en-GB" dirty="0"/>
          </a:p>
          <a:p>
            <a:r>
              <a:rPr lang="en-GB" dirty="0"/>
              <a:t>data:  </a:t>
            </a:r>
            <a:r>
              <a:rPr lang="en-GB" dirty="0" err="1"/>
              <a:t>blockPLS_res</a:t>
            </a:r>
            <a:endParaRPr lang="en-GB" dirty="0"/>
          </a:p>
          <a:p>
            <a:r>
              <a:rPr lang="en-GB" dirty="0"/>
              <a:t>DIABLO (2 components)</a:t>
            </a:r>
          </a:p>
          <a:p>
            <a:r>
              <a:rPr lang="en-GB" dirty="0"/>
              <a:t>100 permutations</a:t>
            </a:r>
          </a:p>
          <a:p>
            <a:r>
              <a:rPr lang="en-GB" dirty="0"/>
              <a:t>CER = 0.01375, p-value = 0.009901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D3537D-615B-C1CA-7AD5-ECF5026DF849}"/>
              </a:ext>
            </a:extLst>
          </p:cNvPr>
          <p:cNvSpPr txBox="1"/>
          <p:nvPr/>
        </p:nvSpPr>
        <p:spPr>
          <a:xfrm>
            <a:off x="4452182" y="6116942"/>
            <a:ext cx="2645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/>
              <a:t>CER</a:t>
            </a:r>
            <a:r>
              <a:rPr lang="en-GB" sz="1200" dirty="0"/>
              <a:t>: observed classification error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E458BE-A2DB-C6C4-1E18-4EE55ED38606}"/>
              </a:ext>
            </a:extLst>
          </p:cNvPr>
          <p:cNvSpPr txBox="1"/>
          <p:nvPr/>
        </p:nvSpPr>
        <p:spPr>
          <a:xfrm>
            <a:off x="7866729" y="6005916"/>
            <a:ext cx="3621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/>
              <a:t>empirical p-value</a:t>
            </a:r>
            <a:r>
              <a:rPr lang="en-GB" sz="1200" dirty="0"/>
              <a:t>: the proportion of permutations where the permuted model achieved an equal or lower classification error rate than the real model.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2D4FB2-C03A-6A77-B3F5-C635F58A454A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602012" y="5423338"/>
            <a:ext cx="173159" cy="6936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FA7622-D29A-2DD2-3D8A-D926488E6CB9}"/>
              </a:ext>
            </a:extLst>
          </p:cNvPr>
          <p:cNvCxnSpPr>
            <a:cxnSpLocks/>
          </p:cNvCxnSpPr>
          <p:nvPr/>
        </p:nvCxnSpPr>
        <p:spPr>
          <a:xfrm flipH="1" flipV="1">
            <a:off x="7115501" y="5423338"/>
            <a:ext cx="751228" cy="7008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F5BC9A1-2B5B-3E75-74CB-F2B89B904994}"/>
              </a:ext>
            </a:extLst>
          </p:cNvPr>
          <p:cNvSpPr txBox="1"/>
          <p:nvPr/>
        </p:nvSpPr>
        <p:spPr>
          <a:xfrm>
            <a:off x="5360274" y="1105461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4. Model Significance</a:t>
            </a:r>
          </a:p>
        </p:txBody>
      </p:sp>
    </p:spTree>
    <p:extLst>
      <p:ext uri="{BB962C8B-B14F-4D97-AF65-F5344CB8AC3E}">
        <p14:creationId xmlns:p14="http://schemas.microsoft.com/office/powerpoint/2010/main" val="126933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F63D2-8C35-301D-DF0D-CC9F8319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MBPLS Discriminant analysis </a:t>
            </a:r>
            <a:r>
              <a:rPr lang="en-GB" dirty="0" err="1"/>
              <a:t>wt</a:t>
            </a:r>
            <a:r>
              <a:rPr lang="en-GB" dirty="0"/>
              <a:t> vs </a:t>
            </a:r>
            <a:r>
              <a:rPr lang="en-GB" dirty="0" err="1"/>
              <a:t>ppar</a:t>
            </a:r>
            <a:r>
              <a:rPr lang="en-GB" dirty="0"/>
              <a:t> - </a:t>
            </a:r>
            <a:r>
              <a:rPr lang="en-GB" dirty="0" err="1"/>
              <a:t>mixOmics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0A4A5-91FC-BBA9-BDCF-2CFCFC44045A}"/>
              </a:ext>
            </a:extLst>
          </p:cNvPr>
          <p:cNvSpPr txBox="1"/>
          <p:nvPr/>
        </p:nvSpPr>
        <p:spPr>
          <a:xfrm>
            <a:off x="654270" y="1769580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5. Explained Variance</a:t>
            </a:r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DF267-4AFD-6FA1-32C7-C3FB3F3B6357}"/>
              </a:ext>
            </a:extLst>
          </p:cNvPr>
          <p:cNvSpPr txBox="1"/>
          <p:nvPr/>
        </p:nvSpPr>
        <p:spPr>
          <a:xfrm>
            <a:off x="8789277" y="1769580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7. Variable Contributions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BE29E-FD2D-326F-DA1C-6B948B0FA45E}"/>
              </a:ext>
            </a:extLst>
          </p:cNvPr>
          <p:cNvSpPr txBox="1"/>
          <p:nvPr/>
        </p:nvSpPr>
        <p:spPr>
          <a:xfrm>
            <a:off x="4325007" y="1769580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6. Sample Space Visualization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471DE0-3157-12A4-E741-83AD16DD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4" y="2415911"/>
            <a:ext cx="3104992" cy="3517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F39850-912D-6704-F3E5-0D9A1CB35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504" y="2415910"/>
            <a:ext cx="3104992" cy="3517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1C1A91-5E0B-DFA7-EACC-59DFBC01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277" y="2415909"/>
            <a:ext cx="3104992" cy="351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335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2023-SIB-PPT-template</Template>
  <TotalTime>10642</TotalTime>
  <Words>2197</Words>
  <Application>Microsoft Macintosh PowerPoint</Application>
  <PresentationFormat>Widescreen</PresentationFormat>
  <Paragraphs>318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Corbel</vt:lpstr>
      <vt:lpstr>Courier New</vt:lpstr>
      <vt:lpstr>Helvetica</vt:lpstr>
      <vt:lpstr>Monaco</vt:lpstr>
      <vt:lpstr>Global theme</vt:lpstr>
      <vt:lpstr>Practicals multiblock analyses</vt:lpstr>
      <vt:lpstr>Context and dataset introduction</vt:lpstr>
      <vt:lpstr>Unsupervised multiblock analysis - ComDim</vt:lpstr>
      <vt:lpstr>ComDim analysis of complete dataset</vt:lpstr>
      <vt:lpstr>ComDim analysis of WT and ppar datasets</vt:lpstr>
      <vt:lpstr>MBPLS Discriminant analysis wt vs ppar - mixOmics</vt:lpstr>
      <vt:lpstr>MBPLS Discriminant analysis wt vs ppar - mixOmics</vt:lpstr>
      <vt:lpstr>MBPLS Discriminant analysis wt vs ppar - mixOmics</vt:lpstr>
      <vt:lpstr>MBPLS Discriminant analysis wt vs ppar - mixOmics</vt:lpstr>
      <vt:lpstr>Summary MBPLS-DA mixOmics</vt:lpstr>
      <vt:lpstr>Discriminant analysis wt vs ppar - consensusOPLS</vt:lpstr>
      <vt:lpstr>Discriminant analysis wt vs ppar - consensusOPLS</vt:lpstr>
      <vt:lpstr>Predicting with consensusOPLS</vt:lpstr>
      <vt:lpstr>Predicting with consensusOPLS</vt:lpstr>
      <vt:lpstr>Predicting with consensusOPLS</vt:lpstr>
      <vt:lpstr>ConsensusOPLS -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 : unsupervised multiblock analysis</dc:title>
  <dc:creator>Florence Mehl</dc:creator>
  <cp:lastModifiedBy>Florence Mehl</cp:lastModifiedBy>
  <cp:revision>12</cp:revision>
  <dcterms:created xsi:type="dcterms:W3CDTF">2023-02-24T09:34:07Z</dcterms:created>
  <dcterms:modified xsi:type="dcterms:W3CDTF">2025-08-27T12:27:42Z</dcterms:modified>
</cp:coreProperties>
</file>